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3" r:id="rId2"/>
    <p:sldId id="274" r:id="rId3"/>
    <p:sldId id="660" r:id="rId4"/>
    <p:sldId id="700" r:id="rId5"/>
    <p:sldId id="701" r:id="rId6"/>
    <p:sldId id="702" r:id="rId7"/>
    <p:sldId id="703" r:id="rId8"/>
    <p:sldId id="704" r:id="rId9"/>
    <p:sldId id="705" r:id="rId10"/>
    <p:sldId id="706" r:id="rId11"/>
    <p:sldId id="707" r:id="rId12"/>
    <p:sldId id="718" r:id="rId13"/>
    <p:sldId id="724" r:id="rId14"/>
    <p:sldId id="717" r:id="rId15"/>
    <p:sldId id="719" r:id="rId16"/>
    <p:sldId id="720" r:id="rId17"/>
    <p:sldId id="721" r:id="rId18"/>
    <p:sldId id="722" r:id="rId19"/>
    <p:sldId id="723" r:id="rId20"/>
    <p:sldId id="725" r:id="rId21"/>
    <p:sldId id="726" r:id="rId22"/>
    <p:sldId id="727" r:id="rId23"/>
    <p:sldId id="728" r:id="rId24"/>
    <p:sldId id="729" r:id="rId25"/>
    <p:sldId id="730" r:id="rId26"/>
    <p:sldId id="731" r:id="rId27"/>
    <p:sldId id="740" r:id="rId28"/>
    <p:sldId id="767" r:id="rId29"/>
    <p:sldId id="741" r:id="rId30"/>
    <p:sldId id="742" r:id="rId31"/>
    <p:sldId id="743" r:id="rId32"/>
    <p:sldId id="744" r:id="rId33"/>
    <p:sldId id="745" r:id="rId34"/>
    <p:sldId id="746" r:id="rId35"/>
    <p:sldId id="747" r:id="rId36"/>
    <p:sldId id="748" r:id="rId37"/>
    <p:sldId id="749" r:id="rId38"/>
    <p:sldId id="750" r:id="rId39"/>
    <p:sldId id="751" r:id="rId40"/>
    <p:sldId id="752" r:id="rId41"/>
    <p:sldId id="753" r:id="rId42"/>
    <p:sldId id="754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20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9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5C00-E81B-5040-AAAB-4606E309CCD4}" type="datetimeFigureOut">
              <a:rPr lang="en-US" smtClean="0"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74649-17F6-D840-A410-7CF829E0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2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1349B-DA2C-6F43-B1EF-2FF7164ADDC3}" type="datetimeFigureOut">
              <a:rPr lang="en-US" smtClean="0"/>
              <a:t>4/12/13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4DF74-7741-1C4B-B466-EFCBC3B17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7D0B6-5BD1-D74A-9CC0-F52F55EFF54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3F898-35EC-482B-96C2-20498B64A098}" type="slidenum">
              <a:rPr lang="en-US"/>
              <a:pPr/>
              <a:t>21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C2D46-4406-4ED9-86C1-34E42F293D21}" type="slidenum">
              <a:rPr lang="en-US"/>
              <a:pPr/>
              <a:t>36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1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5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8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5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64AE-6733-8148-8528-2A5AE3082A9B}" type="datetimeFigureOut">
              <a:rPr lang="en-US" smtClean="0"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86254-0D65-544A-9B73-363AFD5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8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en.wikipedia.org/wiki/Marie_Curie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n.wikipedia.org/wiki/File:Mariecurie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Cancer Biology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Biol 445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</a:t>
            </a:r>
            <a:r>
              <a:rPr lang="en-US" dirty="0" smtClean="0"/>
              <a:t>27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</a:t>
            </a:r>
            <a:r>
              <a:rPr lang="en-US" dirty="0" smtClean="0">
                <a:ea typeface="+mn-ea"/>
                <a:cs typeface="+mn-cs"/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ea typeface="+mn-ea"/>
                <a:cs typeface="+mn-cs"/>
              </a:rPr>
              <a:t>-2013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98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Likely that all the correlated exposures related to consuming red meat indirectly lead to increased DNA damage to colon cells.</a:t>
            </a:r>
          </a:p>
          <a:p>
            <a:pPr lvl="1"/>
            <a:r>
              <a:rPr lang="en-US" dirty="0" smtClean="0"/>
              <a:t>Clearly the components of consumed red meat make their way through the colon!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89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Anticancer? food chemicals…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Lycopene---tomatoes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err="1" smtClean="0"/>
              <a:t>Epigallocatechin</a:t>
            </a:r>
            <a:r>
              <a:rPr lang="en-US" dirty="0" smtClean="0"/>
              <a:t> </a:t>
            </a:r>
            <a:r>
              <a:rPr lang="en-US" dirty="0" err="1" smtClean="0"/>
              <a:t>gallate</a:t>
            </a:r>
            <a:r>
              <a:rPr lang="en-US" dirty="0" smtClean="0"/>
              <a:t>---green tea antioxidant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err="1" smtClean="0"/>
              <a:t>Resveratrol</a:t>
            </a:r>
            <a:r>
              <a:rPr lang="en-US" dirty="0" smtClean="0"/>
              <a:t>—red grapes (wine!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Sulfides-wine, </a:t>
            </a:r>
            <a:r>
              <a:rPr lang="en-US" dirty="0">
                <a:sym typeface="Wingdings" pitchFamily="2" charset="2"/>
              </a:rPr>
              <a:t>garlic 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See website linked to USDA/ NCI information!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**Take </a:t>
            </a:r>
            <a:r>
              <a:rPr lang="en-US" dirty="0" smtClean="0">
                <a:sym typeface="Wingdings" pitchFamily="2" charset="2"/>
              </a:rPr>
              <a:t>Shipunov’s </a:t>
            </a:r>
            <a:r>
              <a:rPr lang="en-US" dirty="0">
                <a:sym typeface="Wingdings" pitchFamily="2" charset="2"/>
              </a:rPr>
              <a:t>pharmaceutical </a:t>
            </a:r>
            <a:r>
              <a:rPr lang="en-US" dirty="0" err="1">
                <a:sym typeface="Wingdings" pitchFamily="2" charset="2"/>
              </a:rPr>
              <a:t>ethnobotany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class!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8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Compounds that inhibit oxidation reactions.</a:t>
            </a:r>
          </a:p>
          <a:p>
            <a:pPr lvl="1"/>
            <a:r>
              <a:rPr lang="en-US" dirty="0" smtClean="0"/>
              <a:t>Oxidation reactions create free radicals that can damage/change DNA.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Avoiding mutations, reduces cancer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3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USDA rankings for antioxidant activity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Small red bean (dried)</a:t>
            </a:r>
          </a:p>
          <a:p>
            <a:pPr marL="514350" indent="-514350">
              <a:buAutoNum type="arabicPeriod"/>
            </a:pPr>
            <a:r>
              <a:rPr lang="en-US" dirty="0" smtClean="0"/>
              <a:t>Wild Blueberry</a:t>
            </a:r>
          </a:p>
          <a:p>
            <a:pPr marL="514350" indent="-514350">
              <a:buAutoNum type="arabicPeriod"/>
            </a:pPr>
            <a:r>
              <a:rPr lang="en-US" dirty="0" smtClean="0"/>
              <a:t>Red kidney bean</a:t>
            </a:r>
          </a:p>
          <a:p>
            <a:pPr marL="514350" indent="-514350">
              <a:buAutoNum type="arabicPeriod"/>
            </a:pPr>
            <a:r>
              <a:rPr lang="en-US" dirty="0" smtClean="0"/>
              <a:t>Pinto </a:t>
            </a:r>
            <a:r>
              <a:rPr lang="en-US" dirty="0" err="1" smtClean="0"/>
              <a:t>pean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Cultivated blueberry</a:t>
            </a:r>
          </a:p>
          <a:p>
            <a:pPr marL="514350" indent="-514350">
              <a:buAutoNum type="arabicPeriod"/>
            </a:pPr>
            <a:r>
              <a:rPr lang="en-US" dirty="0" smtClean="0"/>
              <a:t>Cranberry</a:t>
            </a:r>
          </a:p>
          <a:p>
            <a:pPr marL="514350" indent="-514350">
              <a:buAutoNum type="arabicPeriod"/>
            </a:pPr>
            <a:r>
              <a:rPr lang="en-US" dirty="0" smtClean="0"/>
              <a:t>Artichoke</a:t>
            </a:r>
          </a:p>
          <a:p>
            <a:pPr marL="514350" indent="-514350">
              <a:buAutoNum type="arabicPeriod"/>
            </a:pPr>
            <a:r>
              <a:rPr lang="en-US" dirty="0" smtClean="0"/>
              <a:t>Blackberry </a:t>
            </a:r>
          </a:p>
          <a:p>
            <a:pPr marL="514350" indent="-514350">
              <a:buAutoNum type="arabicPeriod"/>
            </a:pPr>
            <a:r>
              <a:rPr lang="en-US" dirty="0" smtClean="0"/>
              <a:t>Prune</a:t>
            </a:r>
          </a:p>
          <a:p>
            <a:pPr marL="514350" indent="-514350">
              <a:buAutoNum type="arabicPeriod"/>
            </a:pPr>
            <a:r>
              <a:rPr lang="en-US" dirty="0" smtClean="0"/>
              <a:t>raspberry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7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Be smart!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accept merely anecdotal support for a carcinogen or anti-carcinogen claim.  </a:t>
            </a:r>
          </a:p>
          <a:p>
            <a:r>
              <a:rPr lang="en-US" dirty="0" smtClean="0"/>
              <a:t>Look </a:t>
            </a:r>
            <a:r>
              <a:rPr lang="en-US" u="sng" dirty="0" smtClean="0"/>
              <a:t>for published experimental evidence.</a:t>
            </a:r>
          </a:p>
          <a:p>
            <a:r>
              <a:rPr lang="en-US" dirty="0" smtClean="0"/>
              <a:t>In published evidence, look for proper controls, be aware of bias—make sure the publication does not come from a company that makes money from the product.</a:t>
            </a:r>
          </a:p>
          <a:p>
            <a:r>
              <a:rPr lang="en-US" dirty="0" smtClean="0"/>
              <a:t>Make sure the publication was </a:t>
            </a:r>
            <a:r>
              <a:rPr lang="en-US" dirty="0" smtClean="0"/>
              <a:t>reviewed </a:t>
            </a:r>
            <a:r>
              <a:rPr lang="en-US" dirty="0" smtClean="0"/>
              <a:t>by experts (peer review process).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69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and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primary classes:</a:t>
            </a:r>
          </a:p>
          <a:p>
            <a:pPr lvl="1"/>
            <a:r>
              <a:rPr lang="en-US" dirty="0" smtClean="0"/>
              <a:t>UV</a:t>
            </a:r>
          </a:p>
          <a:p>
            <a:pPr lvl="1"/>
            <a:r>
              <a:rPr lang="en-US" dirty="0" smtClean="0"/>
              <a:t>Ionizing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2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UV</a:t>
            </a:r>
            <a:r>
              <a:rPr lang="en-US" dirty="0" smtClean="0"/>
              <a:t>—sunlight exposure linked to skin cancer</a:t>
            </a:r>
          </a:p>
          <a:p>
            <a:pPr lvl="1"/>
            <a:r>
              <a:rPr lang="en-US" dirty="0" smtClean="0"/>
              <a:t>Much higher incidence in people of light skin (melanin absorbs UV radiation and keeps it from inducing DNA damage)</a:t>
            </a:r>
          </a:p>
          <a:p>
            <a:pPr lvl="1"/>
            <a:r>
              <a:rPr lang="en-US" dirty="0" smtClean="0"/>
              <a:t>Much higher incidence in locations of intense, prolonged sun or individuals who intentionally expose themselves to UV (outside, tanning beds)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62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 b="1" dirty="0" smtClean="0"/>
              <a:t>Ionizing</a:t>
            </a:r>
            <a:r>
              <a:rPr lang="en-US" dirty="0" smtClean="0"/>
              <a:t> radiation</a:t>
            </a:r>
          </a:p>
          <a:p>
            <a:pPr lvl="1"/>
            <a:r>
              <a:rPr lang="en-US" dirty="0" smtClean="0"/>
              <a:t>High cancer rates among workers using X-rays.</a:t>
            </a:r>
          </a:p>
          <a:p>
            <a:pPr lvl="1"/>
            <a:r>
              <a:rPr lang="en-US" dirty="0" smtClean="0"/>
              <a:t>Cancers among workers using radioactive isotopes 	(Marie Curie)</a:t>
            </a:r>
          </a:p>
          <a:p>
            <a:pPr lvl="1"/>
            <a:r>
              <a:rPr lang="en-US" dirty="0" smtClean="0"/>
              <a:t>MANY other dose-effect “experiments”</a:t>
            </a:r>
          </a:p>
          <a:p>
            <a:pPr lvl="2"/>
            <a:r>
              <a:rPr lang="en-US" dirty="0" smtClean="0"/>
              <a:t>Japanese survivors of the WWII atomic bombings.</a:t>
            </a:r>
          </a:p>
          <a:p>
            <a:pPr lvl="2"/>
            <a:r>
              <a:rPr lang="en-US" dirty="0" smtClean="0"/>
              <a:t>Survivors of atomic energy plant mishaps.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73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d/d9/Mariecurie.jpg/225px-Mariecuri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609600"/>
            <a:ext cx="2143125" cy="2771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14872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http://en.wikipedia.org/wiki/Marie_Curie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029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Collins’ life work is possible because of Marie Curie!!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1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Pathogens and cancer!</a:t>
            </a:r>
          </a:p>
          <a:p>
            <a:pPr lvl="1"/>
            <a:r>
              <a:rPr lang="en-US" dirty="0" smtClean="0"/>
              <a:t>Review</a:t>
            </a:r>
            <a:r>
              <a:rPr lang="en-US" dirty="0" smtClean="0"/>
              <a:t>!  We have gone over many!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Summary  Figure 4-13.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Announcements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1782" cy="51421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Priority for D-ball planning?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Confusion about involving businesses</a:t>
            </a:r>
            <a:r>
              <a:rPr lang="en-US" dirty="0" smtClean="0">
                <a:sym typeface="Wingdings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--I’m willing to give 15-20 minutes of lecture time (today and next week) to take care of D-ball business!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7773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carcinogens—chapter 5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identified through industry development and cancer in people with occupational exposure.</a:t>
            </a:r>
          </a:p>
          <a:p>
            <a:pPr lvl="1"/>
            <a:r>
              <a:rPr lang="en-US" smtClean="0"/>
              <a:t>Table 5-1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2585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figure 2-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53122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00">
                <a:latin typeface="Arial" charset="0"/>
                <a:ea typeface="ヒラギノ角ゴ Pro W3" pitchFamily="1" charset="-128"/>
              </a:rPr>
              <a:t>Figure 2.22 </a:t>
            </a:r>
            <a:r>
              <a:rPr lang="en-US" sz="1100" i="1">
                <a:latin typeface="Arial" charset="0"/>
                <a:ea typeface="ヒラギノ角ゴ Pro W3" pitchFamily="1" charset="-128"/>
              </a:rPr>
              <a:t> The Biology of Cancer</a:t>
            </a:r>
            <a:r>
              <a:rPr lang="en-US" sz="1100">
                <a:latin typeface="Arial" charset="0"/>
                <a:ea typeface="ヒラギノ角ゴ Pro W3" pitchFamily="1" charset="-128"/>
              </a:rPr>
              <a:t> (© Garland Science 2007)</a:t>
            </a:r>
          </a:p>
        </p:txBody>
      </p:sp>
      <p:sp>
        <p:nvSpPr>
          <p:cNvPr id="5" name="Oval 4"/>
          <p:cNvSpPr/>
          <p:nvPr/>
        </p:nvSpPr>
        <p:spPr>
          <a:xfrm>
            <a:off x="5029200" y="3505200"/>
            <a:ext cx="17526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1143000"/>
            <a:ext cx="23622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Recall the importance of the dose-effect relationship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 models used to test/describe potential carcinogens.</a:t>
            </a:r>
          </a:p>
          <a:p>
            <a:endParaRPr lang="en-US" smtClean="0"/>
          </a:p>
          <a:p>
            <a:pPr lvl="1"/>
            <a:r>
              <a:rPr lang="en-US" smtClean="0"/>
              <a:t>Linear model</a:t>
            </a:r>
          </a:p>
          <a:p>
            <a:pPr lvl="1"/>
            <a:r>
              <a:rPr lang="en-US" smtClean="0"/>
              <a:t>Threshold model</a:t>
            </a:r>
          </a:p>
          <a:p>
            <a:pPr lvl="1"/>
            <a:r>
              <a:rPr lang="en-US" smtClean="0"/>
              <a:t>Hormetic model</a:t>
            </a:r>
          </a:p>
          <a:p>
            <a:pPr lvl="1"/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Figure 5-6</a:t>
            </a:r>
          </a:p>
        </p:txBody>
      </p:sp>
    </p:spTree>
    <p:extLst>
      <p:ext uri="{BB962C8B-B14F-4D97-AF65-F5344CB8AC3E}">
        <p14:creationId xmlns:p14="http://schemas.microsoft.com/office/powerpoint/2010/main" val="3058564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Each chemical required experimental testing to prove carcinogenicity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Animal studies</a:t>
            </a:r>
          </a:p>
          <a:p>
            <a:pPr lvl="1"/>
            <a:r>
              <a:rPr lang="en-US" smtClean="0"/>
              <a:t>Previously discussed pros and cons</a:t>
            </a:r>
          </a:p>
          <a:p>
            <a:pPr lvl="2"/>
            <a:r>
              <a:rPr lang="en-US" smtClean="0"/>
              <a:t>Mammals overall good indicators of cancer-causing potential for humans.</a:t>
            </a:r>
          </a:p>
          <a:p>
            <a:pPr lvl="2"/>
            <a:r>
              <a:rPr lang="en-US" smtClean="0"/>
              <a:t>Potential for dosing or susceptibility/biochemistry problems</a:t>
            </a:r>
          </a:p>
          <a:p>
            <a:pPr lvl="3"/>
            <a:r>
              <a:rPr lang="en-US" smtClean="0"/>
              <a:t>The story of saccharin!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Figure 5-5</a:t>
            </a:r>
          </a:p>
        </p:txBody>
      </p:sp>
    </p:spTree>
    <p:extLst>
      <p:ext uri="{BB962C8B-B14F-4D97-AF65-F5344CB8AC3E}">
        <p14:creationId xmlns:p14="http://schemas.microsoft.com/office/powerpoint/2010/main" val="867055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smtClean="0"/>
              <a:t>Some medicinal chemicals now known carcinogens.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Table 5-2</a:t>
            </a:r>
          </a:p>
          <a:p>
            <a:pPr lvl="1"/>
            <a:r>
              <a:rPr lang="en-US" smtClean="0"/>
              <a:t>DES—synthetic estrogen </a:t>
            </a:r>
          </a:p>
          <a:p>
            <a:pPr lvl="2"/>
            <a:r>
              <a:rPr lang="en-US" smtClean="0"/>
              <a:t>Used in 1940s to prevent miscarriages.</a:t>
            </a:r>
          </a:p>
          <a:p>
            <a:pPr lvl="3"/>
            <a:r>
              <a:rPr lang="en-US" smtClean="0"/>
              <a:t>Causes vaginal cancers in next generation!</a:t>
            </a:r>
          </a:p>
          <a:p>
            <a:pPr lvl="1"/>
            <a:r>
              <a:rPr lang="en-US" smtClean="0"/>
              <a:t>Immunosuppressive drugs</a:t>
            </a:r>
          </a:p>
          <a:p>
            <a:pPr lvl="1"/>
            <a:r>
              <a:rPr lang="en-US" smtClean="0"/>
              <a:t>Chemotherapy drugs</a:t>
            </a:r>
          </a:p>
          <a:p>
            <a:pPr lvl="2">
              <a:buFont typeface="Arial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115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Suspected link of cancer and chemicals spurred the establishment of government agencies to protect humans against exposure</a:t>
            </a:r>
          </a:p>
          <a:p>
            <a:endParaRPr lang="en-US" smtClean="0"/>
          </a:p>
          <a:p>
            <a:r>
              <a:rPr lang="en-US" smtClean="0"/>
              <a:t>Occupational Safety and Health Administration (OSHA) </a:t>
            </a:r>
          </a:p>
        </p:txBody>
      </p:sp>
    </p:spTree>
    <p:extLst>
      <p:ext uri="{BB962C8B-B14F-4D97-AF65-F5344CB8AC3E}">
        <p14:creationId xmlns:p14="http://schemas.microsoft.com/office/powerpoint/2010/main" val="3920801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Agencies like OSHA report on experiments in animals and rate chemical carcinogens in two basic categories.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1.  </a:t>
            </a:r>
            <a:r>
              <a:rPr lang="en-US" b="1" i="1" dirty="0" smtClean="0"/>
              <a:t>Known human carcinogen—</a:t>
            </a:r>
            <a:r>
              <a:rPr lang="en-US" dirty="0" smtClean="0"/>
              <a:t>animal + human data.</a:t>
            </a:r>
            <a:endParaRPr lang="en-US" b="1" i="1" dirty="0" smtClean="0"/>
          </a:p>
          <a:p>
            <a:pPr lvl="1"/>
            <a:r>
              <a:rPr lang="en-US" dirty="0" smtClean="0"/>
              <a:t>2. </a:t>
            </a:r>
            <a:r>
              <a:rPr lang="en-US" b="1" i="1" dirty="0" smtClean="0"/>
              <a:t>Reasonably anticipated human carcinogen--</a:t>
            </a:r>
            <a:r>
              <a:rPr lang="en-US" dirty="0" smtClean="0"/>
              <a:t>animal data used to extrapolate to human risk</a:t>
            </a:r>
            <a:endParaRPr lang="en-US" b="1" i="1" dirty="0" smtClean="0"/>
          </a:p>
          <a:p>
            <a:pPr lvl="1"/>
            <a:endParaRPr lang="en-US" b="1" i="1" dirty="0" smtClean="0"/>
          </a:p>
          <a:p>
            <a:pPr lvl="1">
              <a:buNone/>
            </a:pPr>
            <a:r>
              <a:rPr lang="en-US" dirty="0" smtClean="0"/>
              <a:t>See appendix B in your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42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s.princeton.edu/chm333/f2006/biomass/carcino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788529"/>
            <a:ext cx="4572000" cy="4097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6879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Organic carcinogen classes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/>
              <a:t>Polycyclic hydrocarbons-</a:t>
            </a:r>
            <a:r>
              <a:rPr lang="en-US" smtClean="0"/>
              <a:t>---</a:t>
            </a:r>
            <a:r>
              <a:rPr lang="en-US" sz="2400" smtClean="0"/>
              <a:t>products of incomplete combustion (Coal, meat, oil, tobacco)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/>
              <a:t>Aromatic amines</a:t>
            </a:r>
            <a:r>
              <a:rPr lang="en-US" smtClean="0"/>
              <a:t>—(benzene + NH</a:t>
            </a:r>
            <a:r>
              <a:rPr lang="en-US" baseline="-25000" smtClean="0"/>
              <a:t>2</a:t>
            </a:r>
            <a:r>
              <a:rPr lang="en-US" smtClean="0"/>
              <a:t>) </a:t>
            </a:r>
            <a:r>
              <a:rPr lang="en-US" sz="2400" smtClean="0"/>
              <a:t>Many used in production of industrial dyes.</a:t>
            </a:r>
            <a:endParaRPr lang="en-US" sz="2400" b="1" smtClean="0"/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/>
              <a:t>N-nitroso </a:t>
            </a:r>
            <a:r>
              <a:rPr lang="en-US" smtClean="0"/>
              <a:t>compounds (N-N=O) </a:t>
            </a:r>
            <a:r>
              <a:rPr lang="en-US" sz="2400" smtClean="0"/>
              <a:t>(research reagents, tobacco smoke, nitrate/nitrite intermediate)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/>
              <a:t>Alkylating </a:t>
            </a:r>
            <a:r>
              <a:rPr lang="en-US" sz="2400" smtClean="0"/>
              <a:t>agents—various chemical formulas, all able to add alkyl groups to other molecules.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5. </a:t>
            </a:r>
            <a:r>
              <a:rPr lang="en-US" i="1" smtClean="0"/>
              <a:t>Other</a:t>
            </a:r>
            <a:r>
              <a:rPr lang="en-US" smtClean="0"/>
              <a:t>---natural bioproducts.—</a:t>
            </a:r>
            <a:r>
              <a:rPr lang="en-US" sz="2400" smtClean="0"/>
              <a:t>Aflatoxin,  or plant derived chemicals</a:t>
            </a:r>
          </a:p>
          <a:p>
            <a:pPr marL="514350" indent="-514350">
              <a:buFont typeface="Arial" charset="0"/>
              <a:buAutoNum type="arabicPeriod"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485996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Inorganic carcinogens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Asbestos</a:t>
            </a:r>
          </a:p>
          <a:p>
            <a:r>
              <a:rPr lang="en-US" smtClean="0"/>
              <a:t>Nickel compounds</a:t>
            </a:r>
          </a:p>
          <a:p>
            <a:r>
              <a:rPr lang="en-US" smtClean="0"/>
              <a:t>Chromium compounds</a:t>
            </a:r>
          </a:p>
          <a:p>
            <a:r>
              <a:rPr lang="en-US" smtClean="0"/>
              <a:t>Cadmium* compounds</a:t>
            </a:r>
          </a:p>
          <a:p>
            <a:endParaRPr lang="en-US" smtClean="0"/>
          </a:p>
          <a:p>
            <a:pPr lvl="1"/>
            <a:r>
              <a:rPr lang="en-US" smtClean="0"/>
              <a:t>Minot State University researchers (Beachy, Keller, Super, Bobylev) have National Institutes of Health grants to study cadmium and health.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262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were we?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Carcinogens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Mutagens</a:t>
            </a:r>
          </a:p>
          <a:p>
            <a:pPr marL="914400" lvl="2" indent="0">
              <a:buNone/>
            </a:pPr>
            <a:r>
              <a:rPr lang="en-US" dirty="0" smtClean="0"/>
              <a:t>Tumor promoters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Tobacco</a:t>
            </a:r>
          </a:p>
          <a:p>
            <a:pPr marL="914400" lvl="2" indent="0">
              <a:buNone/>
            </a:pPr>
            <a:r>
              <a:rPr lang="en-US" dirty="0" smtClean="0"/>
              <a:t>Alcohol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Lung cancer in smokers</a:t>
            </a:r>
          </a:p>
          <a:p>
            <a:pPr marL="914400" lvl="2" indent="0">
              <a:buNone/>
            </a:pPr>
            <a:r>
              <a:rPr lang="en-US" dirty="0" smtClean="0"/>
              <a:t>Never smoker lung cancer</a:t>
            </a:r>
          </a:p>
        </p:txBody>
      </p:sp>
    </p:spTree>
    <p:extLst>
      <p:ext uri="{BB962C8B-B14F-4D97-AF65-F5344CB8AC3E}">
        <p14:creationId xmlns:p14="http://schemas.microsoft.com/office/powerpoint/2010/main" val="234915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What happens to these compounds in cells?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Recall---Ames test included exposure of potential mutagens/carcinogens to enzymes that would act on the compound in cells.</a:t>
            </a:r>
          </a:p>
          <a:p>
            <a:endParaRPr lang="en-US" smtClean="0"/>
          </a:p>
          <a:p>
            <a:pPr lvl="1"/>
            <a:r>
              <a:rPr lang="en-US" smtClean="0"/>
              <a:t>Often metabolic derivatives which are the mutagens/carcinogens.</a:t>
            </a:r>
          </a:p>
        </p:txBody>
      </p:sp>
    </p:spTree>
    <p:extLst>
      <p:ext uri="{BB962C8B-B14F-4D97-AF65-F5344CB8AC3E}">
        <p14:creationId xmlns:p14="http://schemas.microsoft.com/office/powerpoint/2010/main" val="372549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r>
              <a:rPr lang="en-US" u="sng" smtClean="0"/>
              <a:t>Liver</a:t>
            </a:r>
            <a:r>
              <a:rPr lang="en-US" smtClean="0"/>
              <a:t> cells have many enzymes that work on pre-carcinogens, providing the relevant metabolic products.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**Role of liver, in part, is to detoxify ingested chemicals so they can be secreted without causing harm.</a:t>
            </a:r>
          </a:p>
          <a:p>
            <a:pPr>
              <a:buFont typeface="Arial" charset="0"/>
              <a:buNone/>
            </a:pPr>
            <a:r>
              <a:rPr lang="en-US" smtClean="0"/>
              <a:t>	Sometimes harmless chemicals become more harmful in the process.</a:t>
            </a:r>
          </a:p>
        </p:txBody>
      </p:sp>
    </p:spTree>
    <p:extLst>
      <p:ext uri="{BB962C8B-B14F-4D97-AF65-F5344CB8AC3E}">
        <p14:creationId xmlns:p14="http://schemas.microsoft.com/office/powerpoint/2010/main" val="4169612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of these liver enzymes are members of a family of proteins called </a:t>
            </a:r>
            <a:r>
              <a:rPr lang="en-US" b="1" smtClean="0"/>
              <a:t>Cytochrome P450 </a:t>
            </a:r>
            <a:r>
              <a:rPr lang="en-US" smtClean="0"/>
              <a:t>family.</a:t>
            </a:r>
          </a:p>
          <a:p>
            <a:endParaRPr lang="en-US" smtClean="0"/>
          </a:p>
          <a:p>
            <a:r>
              <a:rPr lang="en-US" smtClean="0"/>
              <a:t>These enzymes are hemo-proteins (complexed with iron) and capable of oxidation-reduction reactions.</a:t>
            </a:r>
          </a:p>
        </p:txBody>
      </p:sp>
    </p:spTree>
    <p:extLst>
      <p:ext uri="{BB962C8B-B14F-4D97-AF65-F5344CB8AC3E}">
        <p14:creationId xmlns:p14="http://schemas.microsoft.com/office/powerpoint/2010/main" val="1663723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Cytochrome P450 enzymes oxidize chemicals to make them more water soluble—more excretable. </a:t>
            </a:r>
          </a:p>
          <a:p>
            <a:endParaRPr lang="en-US" smtClean="0"/>
          </a:p>
          <a:p>
            <a:r>
              <a:rPr lang="en-US" smtClean="0"/>
              <a:t>Figure 5-8</a:t>
            </a:r>
          </a:p>
        </p:txBody>
      </p:sp>
    </p:spTree>
    <p:extLst>
      <p:ext uri="{BB962C8B-B14F-4D97-AF65-F5344CB8AC3E}">
        <p14:creationId xmlns:p14="http://schemas.microsoft.com/office/powerpoint/2010/main" val="798322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 of cytochrome P450 enzymes—stringently tested.</a:t>
            </a:r>
          </a:p>
          <a:p>
            <a:pPr lvl="1"/>
            <a:r>
              <a:rPr lang="en-US" smtClean="0"/>
              <a:t>Dose-effect!  Animals which produce abnormally high levels of these enzymes are more susceptible to cancer induced by polycyclic hydrocarbons. </a:t>
            </a:r>
          </a:p>
          <a:p>
            <a:pPr lvl="1"/>
            <a:r>
              <a:rPr lang="en-US" smtClean="0"/>
              <a:t>Inhibitors of CYP450 enzymes protect animals from  some chemically-induced cancers</a:t>
            </a:r>
          </a:p>
          <a:p>
            <a:pPr lvl="1"/>
            <a:r>
              <a:rPr lang="en-US" smtClean="0"/>
              <a:t>Smoking elevates the levels of cyt. P450 in liver!</a:t>
            </a:r>
          </a:p>
        </p:txBody>
      </p:sp>
    </p:spTree>
    <p:extLst>
      <p:ext uri="{BB962C8B-B14F-4D97-AF65-F5344CB8AC3E}">
        <p14:creationId xmlns:p14="http://schemas.microsoft.com/office/powerpoint/2010/main" val="2205401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Mutagenic activity of carcinogens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nearly unifying characteristic of organic and inorganic carcinogens.</a:t>
            </a:r>
          </a:p>
          <a:p>
            <a:pPr lvl="1"/>
            <a:r>
              <a:rPr lang="en-US" smtClean="0"/>
              <a:t>Ability to form covalent bonds with DNA.</a:t>
            </a:r>
          </a:p>
          <a:p>
            <a:pPr lvl="2"/>
            <a:r>
              <a:rPr lang="en-US" smtClean="0"/>
              <a:t>Called </a:t>
            </a:r>
            <a:r>
              <a:rPr lang="en-US" sz="3200" b="1" smtClean="0"/>
              <a:t>DNA adduct</a:t>
            </a:r>
            <a:r>
              <a:rPr lang="en-US" sz="3200" smtClean="0"/>
              <a:t>—may be transient or long-term.</a:t>
            </a:r>
            <a:endParaRPr 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25429645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00">
                <a:latin typeface="Arial" charset="0"/>
                <a:ea typeface="ヒラギノ角ゴ Pro W3" pitchFamily="1" charset="-128"/>
              </a:rPr>
              <a:t>Figure 12.19b </a:t>
            </a:r>
            <a:r>
              <a:rPr lang="en-US" sz="1100" i="1">
                <a:latin typeface="Arial" charset="0"/>
                <a:ea typeface="ヒラギノ角ゴ Pro W3" pitchFamily="1" charset="-128"/>
              </a:rPr>
              <a:t> The Biology of Cancer</a:t>
            </a:r>
            <a:r>
              <a:rPr lang="en-US" sz="1100">
                <a:latin typeface="Arial" charset="0"/>
                <a:ea typeface="ヒラギノ角ゴ Pro W3" pitchFamily="1" charset="-128"/>
              </a:rPr>
              <a:t> (© Garland Science 2007)</a:t>
            </a:r>
          </a:p>
        </p:txBody>
      </p:sp>
      <p:pic>
        <p:nvPicPr>
          <p:cNvPr id="143364" name="Picture 4" descr="figure 12-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8535987" cy="43957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86400" y="609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Metabolic intermediate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Pre-mutagenic compound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867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Guanosine</a:t>
            </a:r>
            <a:r>
              <a:rPr lang="en-US" dirty="0" smtClean="0"/>
              <a:t> base (DNA)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040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DNA adduct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5-9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Study of several polycyclic hydrocarbons confirmed that </a:t>
            </a:r>
            <a:r>
              <a:rPr lang="en-US" dirty="0" smtClean="0"/>
              <a:t>mutagenicity (determined in Ames test) </a:t>
            </a:r>
            <a:r>
              <a:rPr lang="en-US" dirty="0" smtClean="0"/>
              <a:t>correlates strongly with DNA binding. </a:t>
            </a:r>
          </a:p>
        </p:txBody>
      </p:sp>
    </p:spTree>
    <p:extLst>
      <p:ext uri="{BB962C8B-B14F-4D97-AF65-F5344CB8AC3E}">
        <p14:creationId xmlns:p14="http://schemas.microsoft.com/office/powerpoint/2010/main" val="551923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mechanism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Metabolism in the liver, creates intermediates which lack electrons. They become </a:t>
            </a:r>
            <a:r>
              <a:rPr lang="en-US" b="1" smtClean="0"/>
              <a:t>electrophillic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Cellular macromolecules like proteins, RNA, and DNA are composed of electron-rich atoms and are therefore likely targets of electrophilic compounds.</a:t>
            </a:r>
          </a:p>
        </p:txBody>
      </p:sp>
    </p:spTree>
    <p:extLst>
      <p:ext uri="{BB962C8B-B14F-4D97-AF65-F5344CB8AC3E}">
        <p14:creationId xmlns:p14="http://schemas.microsoft.com/office/powerpoint/2010/main" val="3283071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E.g. </a:t>
            </a:r>
          </a:p>
          <a:p>
            <a:pPr lvl="1"/>
            <a:r>
              <a:rPr lang="en-US" smtClean="0"/>
              <a:t>Nucleic acid bases are N-rich. Specific bonding makes some N atoms especially electron rich.</a:t>
            </a:r>
          </a:p>
          <a:p>
            <a:pPr lvl="1"/>
            <a:r>
              <a:rPr lang="en-US" smtClean="0"/>
              <a:t>Especially good targets for electrophillic attack.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178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Food-containing carcinogens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3200" b="1" dirty="0" smtClean="0"/>
              <a:t>Synthetics</a:t>
            </a:r>
            <a:r>
              <a:rPr lang="en-US" dirty="0" smtClean="0"/>
              <a:t>--</a:t>
            </a:r>
            <a:r>
              <a:rPr lang="en-US" dirty="0" smtClean="0"/>
              <a:t>-</a:t>
            </a:r>
            <a:r>
              <a:rPr lang="en-US" sz="2800" dirty="0" smtClean="0"/>
              <a:t>-</a:t>
            </a:r>
            <a:r>
              <a:rPr lang="en-US" sz="2800" dirty="0" smtClean="0"/>
              <a:t>-Pesticides, preservatives</a:t>
            </a:r>
            <a:r>
              <a:rPr lang="en-US" sz="2800" dirty="0" smtClean="0"/>
              <a:t>, chemical additives.  When possible, eat what mother nature made.  Look for 5 or fewer ingredients on a food label! </a:t>
            </a:r>
            <a:r>
              <a:rPr lang="en-US" dirty="0" smtClean="0"/>
              <a:t>Wash fruits and veggies!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Naturally-occurring</a:t>
            </a:r>
            <a:r>
              <a:rPr lang="en-US" dirty="0" smtClean="0"/>
              <a:t> chemicals</a:t>
            </a:r>
          </a:p>
          <a:p>
            <a:pPr lvl="1"/>
            <a:r>
              <a:rPr lang="en-US" dirty="0" smtClean="0"/>
              <a:t>Pest resistance chemicals produced by plants</a:t>
            </a:r>
          </a:p>
          <a:p>
            <a:pPr lvl="1"/>
            <a:r>
              <a:rPr lang="en-US" dirty="0" smtClean="0"/>
              <a:t>Table 4-3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9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CYP450 creates chemical intermediates that have reactive groups called </a:t>
            </a:r>
            <a:r>
              <a:rPr lang="en-US" b="1" smtClean="0"/>
              <a:t>epoxide</a:t>
            </a:r>
            <a:r>
              <a:rPr lang="en-US" smtClean="0"/>
              <a:t> groups.</a:t>
            </a:r>
          </a:p>
          <a:p>
            <a:endParaRPr lang="en-US" smtClean="0"/>
          </a:p>
          <a:p>
            <a:r>
              <a:rPr lang="en-US" smtClean="0"/>
              <a:t>Epoxide groups react with various bases of the DNA</a:t>
            </a:r>
          </a:p>
          <a:p>
            <a:pPr lvl="1"/>
            <a:r>
              <a:rPr lang="en-US" smtClean="0"/>
              <a:t>Figure 5-3</a:t>
            </a:r>
          </a:p>
          <a:p>
            <a:pPr lvl="1"/>
            <a:r>
              <a:rPr lang="en-US" smtClean="0"/>
              <a:t>Figure 5-11</a:t>
            </a:r>
          </a:p>
        </p:txBody>
      </p:sp>
    </p:spTree>
    <p:extLst>
      <p:ext uri="{BB962C8B-B14F-4D97-AF65-F5344CB8AC3E}">
        <p14:creationId xmlns:p14="http://schemas.microsoft.com/office/powerpoint/2010/main" val="28856867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figure 12-1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98500"/>
            <a:ext cx="8531225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0268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metabolic derivatives are so reactive they do most of their damage in the liver.</a:t>
            </a:r>
          </a:p>
          <a:p>
            <a:pPr lvl="1"/>
            <a:r>
              <a:rPr lang="en-US" smtClean="0"/>
              <a:t>E.g. Aflatoxin exposure is tightly associated with liver cancer.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Some intermediates survive long enough to be secreted from liver and enter circulation.  They end up in cells of other tissues.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681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figure 2-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8600" y="381000"/>
            <a:ext cx="6154738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0" y="6553200"/>
            <a:ext cx="9067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100" b="0">
                <a:ea typeface="ヒラギノ角ゴ Pro W3"/>
                <a:cs typeface="ヒラギノ角ゴ Pro W3"/>
              </a:rPr>
              <a:t>Figure 2.25 </a:t>
            </a:r>
            <a:r>
              <a:rPr lang="en-US" sz="1100" b="0" i="1">
                <a:ea typeface="ヒラギノ角ゴ Pro W3"/>
                <a:cs typeface="ヒラギノ角ゴ Pro W3"/>
              </a:rPr>
              <a:t> The Biology of Cancer</a:t>
            </a:r>
            <a:r>
              <a:rPr lang="en-US" sz="1100" b="0">
                <a:ea typeface="ヒラギノ角ゴ Pro W3"/>
                <a:cs typeface="ヒラギノ角ゴ Pro W3"/>
              </a:rPr>
              <a:t> (© Garland Science 2007)</a:t>
            </a:r>
          </a:p>
        </p:txBody>
      </p:sp>
      <p:sp>
        <p:nvSpPr>
          <p:cNvPr id="4" name="Oval 3"/>
          <p:cNvSpPr/>
          <p:nvPr/>
        </p:nvSpPr>
        <p:spPr>
          <a:xfrm>
            <a:off x="2133600" y="3810000"/>
            <a:ext cx="1828800" cy="1143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3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Aflatoxin</a:t>
            </a:r>
            <a:r>
              <a:rPr lang="en-US" dirty="0" smtClean="0"/>
              <a:t> is produced by </a:t>
            </a:r>
            <a:r>
              <a:rPr lang="en-US" i="1" dirty="0" err="1" smtClean="0"/>
              <a:t>Aspergillus</a:t>
            </a:r>
            <a:r>
              <a:rPr lang="en-US" dirty="0" smtClean="0"/>
              <a:t>, a mold which is common on grain and nuts.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u="sng" dirty="0" smtClean="0"/>
              <a:t>Highly</a:t>
            </a:r>
            <a:r>
              <a:rPr lang="en-US" dirty="0" smtClean="0"/>
              <a:t> mutagenic/carcinogenic</a:t>
            </a:r>
          </a:p>
          <a:p>
            <a:pPr lvl="1"/>
            <a:r>
              <a:rPr lang="en-US" dirty="0" smtClean="0"/>
              <a:t>It’s inhibition by synthetic by synthetic pesticides in developed countries likely outweighs the risk of ingesting the pesticide!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5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Salt, nitrites, nitrates used to preserve meat and fish.</a:t>
            </a:r>
          </a:p>
          <a:p>
            <a:pPr lvl="1"/>
            <a:r>
              <a:rPr lang="en-US" dirty="0" smtClean="0"/>
              <a:t>Hotdogs, bacon,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Linked to stomach cancer---</a:t>
            </a:r>
          </a:p>
          <a:p>
            <a:pPr lvl="2"/>
            <a:r>
              <a:rPr lang="en-US" dirty="0" smtClean="0"/>
              <a:t>Salt—prolonged exposure leads to </a:t>
            </a:r>
            <a:r>
              <a:rPr lang="en-US" dirty="0" smtClean="0"/>
              <a:t>inflammation (and high blood pressure and heart diseased)</a:t>
            </a:r>
            <a:endParaRPr lang="en-US" dirty="0" smtClean="0"/>
          </a:p>
          <a:p>
            <a:pPr lvl="2"/>
            <a:r>
              <a:rPr lang="en-US" dirty="0" smtClean="0"/>
              <a:t>Nitrates/nitrites---metabolic intermediates made in stomach are highly carcinogenic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83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meat,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red meat consumption correlates with high colon cancer rates.</a:t>
            </a:r>
          </a:p>
          <a:p>
            <a:pPr lvl="1"/>
            <a:r>
              <a:rPr lang="en-US" dirty="0" smtClean="0"/>
              <a:t>Figure 4-11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5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pinpoint the mechanism.</a:t>
            </a:r>
          </a:p>
          <a:p>
            <a:pPr lvl="1"/>
            <a:r>
              <a:rPr lang="en-US" dirty="0" smtClean="0"/>
              <a:t>More red meat=less fruit/veggies (with potential anticancer chemicals)</a:t>
            </a:r>
          </a:p>
          <a:p>
            <a:pPr lvl="1"/>
            <a:r>
              <a:rPr lang="en-US" dirty="0" smtClean="0"/>
              <a:t>More red meat =more saturated fat</a:t>
            </a:r>
          </a:p>
          <a:p>
            <a:pPr lvl="1"/>
            <a:r>
              <a:rPr lang="en-US" dirty="0" smtClean="0"/>
              <a:t>More red meat =more calories=more obesity</a:t>
            </a:r>
          </a:p>
          <a:p>
            <a:pPr lvl="1"/>
            <a:r>
              <a:rPr lang="en-US" dirty="0" smtClean="0"/>
              <a:t>More red meat = more carcinogens produced by cooking methods (grilling, or high prolonged heat)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35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1420</Words>
  <Application>Microsoft Macintosh PowerPoint</Application>
  <PresentationFormat>On-screen Show (4:3)</PresentationFormat>
  <Paragraphs>206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Cancer Biology Biol 445</vt:lpstr>
      <vt:lpstr>Announcements </vt:lpstr>
      <vt:lpstr>Where were we? …</vt:lpstr>
      <vt:lpstr>Food-containing carcinogens</vt:lpstr>
      <vt:lpstr>PowerPoint Presentation</vt:lpstr>
      <vt:lpstr>PowerPoint Presentation</vt:lpstr>
      <vt:lpstr>Preservatives</vt:lpstr>
      <vt:lpstr>Red meat, fat</vt:lpstr>
      <vt:lpstr>Why?...</vt:lpstr>
      <vt:lpstr>PowerPoint Presentation</vt:lpstr>
      <vt:lpstr>Anticancer? food chemicals…</vt:lpstr>
      <vt:lpstr>Antioxidants</vt:lpstr>
      <vt:lpstr>USDA rankings for antioxidant activity</vt:lpstr>
      <vt:lpstr>Be smart!  </vt:lpstr>
      <vt:lpstr>Radiation and cancer</vt:lpstr>
      <vt:lpstr>Evidence?</vt:lpstr>
      <vt:lpstr>Evidence?</vt:lpstr>
      <vt:lpstr>PowerPoint Presentation</vt:lpstr>
      <vt:lpstr>Finally…</vt:lpstr>
      <vt:lpstr>Chemical carcinogens—chapter 5</vt:lpstr>
      <vt:lpstr>PowerPoint Presentation</vt:lpstr>
      <vt:lpstr>Recall the importance of the dose-effect relationship</vt:lpstr>
      <vt:lpstr>Each chemical required experimental testing to prove carcinogenicity</vt:lpstr>
      <vt:lpstr>Some medicinal chemicals now known carcinogens.</vt:lpstr>
      <vt:lpstr>PowerPoint Presentation</vt:lpstr>
      <vt:lpstr>PowerPoint Presentation</vt:lpstr>
      <vt:lpstr>PowerPoint Presentation</vt:lpstr>
      <vt:lpstr>Organic carcinogen classes</vt:lpstr>
      <vt:lpstr>Inorganic carcinogens</vt:lpstr>
      <vt:lpstr>What happens to these compounds in cells?</vt:lpstr>
      <vt:lpstr>PowerPoint Presentation</vt:lpstr>
      <vt:lpstr>PowerPoint Presentation</vt:lpstr>
      <vt:lpstr>PowerPoint Presentation</vt:lpstr>
      <vt:lpstr>PowerPoint Presentation</vt:lpstr>
      <vt:lpstr>Mutagenic activity of carcinogens</vt:lpstr>
      <vt:lpstr>PowerPoint Presentation</vt:lpstr>
      <vt:lpstr>Figure 5-9</vt:lpstr>
      <vt:lpstr>mechanism</vt:lpstr>
      <vt:lpstr>PowerPoint Presentation</vt:lpstr>
      <vt:lpstr>PowerPoint Presentation</vt:lpstr>
      <vt:lpstr>PowerPoint Presentation</vt:lpstr>
      <vt:lpstr>PowerPoint Presentation</vt:lpstr>
    </vt:vector>
  </TitlesOfParts>
  <Company>Minot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Heidi Super</dc:creator>
  <cp:lastModifiedBy>Heidi Super</cp:lastModifiedBy>
  <cp:revision>104</cp:revision>
  <cp:lastPrinted>2013-03-20T16:49:46Z</cp:lastPrinted>
  <dcterms:created xsi:type="dcterms:W3CDTF">2013-02-06T01:18:39Z</dcterms:created>
  <dcterms:modified xsi:type="dcterms:W3CDTF">2013-04-12T10:28:09Z</dcterms:modified>
</cp:coreProperties>
</file>